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302" r:id="rId3"/>
    <p:sldId id="303" r:id="rId4"/>
    <p:sldId id="299" r:id="rId5"/>
    <p:sldId id="298" r:id="rId6"/>
    <p:sldId id="300" r:id="rId7"/>
    <p:sldId id="296" r:id="rId8"/>
    <p:sldId id="285" r:id="rId9"/>
    <p:sldId id="286" r:id="rId10"/>
    <p:sldId id="301" r:id="rId11"/>
    <p:sldId id="297" r:id="rId12"/>
    <p:sldId id="294" r:id="rId13"/>
    <p:sldId id="29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322" autoAdjust="0"/>
  </p:normalViewPr>
  <p:slideViewPr>
    <p:cSldViewPr>
      <p:cViewPr varScale="1">
        <p:scale>
          <a:sx n="97" d="100"/>
          <a:sy n="97" d="100"/>
        </p:scale>
        <p:origin x="-12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84A3D-B0AA-4BB5-87C0-A178C9EA8C31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120ED-2B81-4308-B1B7-451ED6C831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30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D1777-244C-4B84-B215-ECC22A599FF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120ED-2B81-4308-B1B7-451ED6C831F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120ED-2B81-4308-B1B7-451ED6C831F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D1777-244C-4B84-B215-ECC22A599FF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D1777-244C-4B84-B215-ECC22A599FF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120ED-2B81-4308-B1B7-451ED6C831F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120ED-2B81-4308-B1B7-451ED6C831F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120ED-2B81-4308-B1B7-451ED6C831F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120ED-2B81-4308-B1B7-451ED6C831F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Teaching notes should encourage further research into the export/value</a:t>
            </a:r>
            <a:r>
              <a:rPr lang="en-US" baseline="0" dirty="0" smtClean="0"/>
              <a:t> chain of the banana, complexities </a:t>
            </a:r>
            <a:r>
              <a:rPr lang="en-US" baseline="0" smtClean="0"/>
              <a:t>thereof.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120ED-2B81-4308-B1B7-451ED6C831F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4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120ED-2B81-4308-B1B7-451ED6C831F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E774D-25C5-4BA1-A265-320A579BC0E4}" type="datetimeFigureOut">
              <a:rPr lang="en-US" smtClean="0"/>
              <a:pPr/>
              <a:t>1/30/14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15000"/>
            <a:ext cx="9144000" cy="1143000"/>
          </a:xfrm>
        </p:spPr>
        <p:txBody>
          <a:bodyPr>
            <a:noAutofit/>
          </a:bodyPr>
          <a:lstStyle/>
          <a:p>
            <a:r>
              <a:rPr lang="en-US" sz="5400" b="1" spc="300" dirty="0" smtClean="0">
                <a:latin typeface="Helvetica"/>
                <a:cs typeface="Helvetica"/>
              </a:rPr>
              <a:t>G  U  A  T  E  M  A  L  A</a:t>
            </a:r>
            <a:endParaRPr lang="en-US" sz="5400" b="1" i="1" spc="300" dirty="0">
              <a:latin typeface="Helvetica"/>
              <a:cs typeface="Helvetic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457200" y="7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solidFill>
                  <a:srgbClr val="000000"/>
                </a:solidFill>
                <a:latin typeface="Helvetica"/>
                <a:ea typeface="+mj-ea"/>
                <a:cs typeface="Helvetica"/>
              </a:rPr>
              <a:t>Amaranth: The </a:t>
            </a:r>
            <a:r>
              <a:rPr lang="en-US" sz="4400" b="1" dirty="0" smtClean="0">
                <a:solidFill>
                  <a:srgbClr val="800000"/>
                </a:solidFill>
                <a:latin typeface="Helvetica"/>
                <a:ea typeface="+mj-ea"/>
                <a:cs typeface="Helvetica"/>
              </a:rPr>
              <a:t>Aztec</a:t>
            </a:r>
            <a:r>
              <a:rPr lang="en-US" sz="4400" b="1" dirty="0" smtClean="0">
                <a:solidFill>
                  <a:srgbClr val="000000"/>
                </a:solidFill>
                <a:latin typeface="Helvetica"/>
                <a:ea typeface="+mj-ea"/>
                <a:cs typeface="Helvetica"/>
              </a:rPr>
              <a:t> </a:t>
            </a:r>
            <a:r>
              <a:rPr lang="en-US" sz="4400" b="1" i="1" dirty="0" err="1" smtClean="0">
                <a:solidFill>
                  <a:srgbClr val="000000"/>
                </a:solidFill>
                <a:latin typeface="Helvetica"/>
                <a:ea typeface="+mj-ea"/>
                <a:cs typeface="Helvetica"/>
              </a:rPr>
              <a:t>Superfood</a:t>
            </a:r>
            <a:endParaRPr kumimoji="0" lang="en-US" sz="44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ea typeface="+mj-ea"/>
              <a:cs typeface="Helvetica"/>
            </a:endParaRPr>
          </a:p>
        </p:txBody>
      </p:sp>
      <p:pic>
        <p:nvPicPr>
          <p:cNvPr id="6" name="Picture 5" descr="Screen Shot 2014-01-28 at 8.00.2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038600"/>
            <a:ext cx="3513101" cy="23749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8600" y="1524000"/>
            <a:ext cx="6096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Former staple destroyed by Spanish Conquistadors -1500s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Grain W/ 15% Protein &amp; Key Amino Acids</a:t>
            </a:r>
          </a:p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Drought Tolerant &amp; Adaptable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Grind into Flours – Maintain Taste </a:t>
            </a:r>
            <a:r>
              <a:rPr lang="en-US" dirty="0" err="1" smtClean="0">
                <a:latin typeface="Helvetica"/>
                <a:cs typeface="Helvetica"/>
              </a:rPr>
              <a:t>w</a:t>
            </a:r>
            <a:r>
              <a:rPr lang="en-US" dirty="0" smtClean="0">
                <a:latin typeface="Helvetica"/>
                <a:cs typeface="Helvetica"/>
              </a:rPr>
              <a:t>/ 75%mix</a:t>
            </a:r>
          </a:p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Attractive Market Price for Farmers C4 Plant</a:t>
            </a:r>
          </a:p>
        </p:txBody>
      </p:sp>
      <p:pic>
        <p:nvPicPr>
          <p:cNvPr id="10" name="Picture 9" descr="amarant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038600"/>
            <a:ext cx="3552552" cy="23622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images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9300" y="1104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75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914400" y="21007"/>
            <a:ext cx="8229600" cy="1143000"/>
          </a:xfrm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 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5562600" cy="4525963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Helvetica"/>
                <a:cs typeface="Helvetica"/>
              </a:rPr>
              <a:t>Main focus: incorporating amaranth into community diet for the nutritional benefits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Local market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Have over ten years of experience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Focus efforts on women</a:t>
            </a:r>
          </a:p>
          <a:p>
            <a:r>
              <a:rPr lang="en-US" sz="2000" dirty="0" smtClean="0">
                <a:latin typeface="Helvetica"/>
                <a:cs typeface="Helvetica"/>
              </a:rPr>
              <a:t>Example: Los </a:t>
            </a:r>
            <a:r>
              <a:rPr lang="en-US" sz="2000" dirty="0" err="1" smtClean="0">
                <a:latin typeface="Helvetica"/>
                <a:cs typeface="Helvetica"/>
              </a:rPr>
              <a:t>Puentes</a:t>
            </a:r>
            <a:r>
              <a:rPr lang="en-US" sz="2000" dirty="0" smtClean="0">
                <a:latin typeface="Helvetica"/>
                <a:cs typeface="Helvetica"/>
              </a:rPr>
              <a:t>, </a:t>
            </a:r>
            <a:r>
              <a:rPr lang="en-US" sz="2000" dirty="0" err="1" smtClean="0">
                <a:latin typeface="Helvetica"/>
                <a:cs typeface="Helvetica"/>
              </a:rPr>
              <a:t>Intervida</a:t>
            </a:r>
            <a:endParaRPr lang="en-US" sz="2000" dirty="0" smtClean="0">
              <a:latin typeface="Helvetica"/>
              <a:cs typeface="Helvetica"/>
            </a:endParaRPr>
          </a:p>
          <a:p>
            <a:r>
              <a:rPr lang="en-US" sz="2000" dirty="0" smtClean="0">
                <a:latin typeface="Helvetica"/>
                <a:cs typeface="Helvetica"/>
              </a:rPr>
              <a:t>Mexico Tierra de </a:t>
            </a:r>
            <a:r>
              <a:rPr lang="en-US" sz="2000" dirty="0" err="1" smtClean="0">
                <a:latin typeface="Helvetica"/>
                <a:cs typeface="Helvetica"/>
              </a:rPr>
              <a:t>Amaranto</a:t>
            </a:r>
            <a:endParaRPr lang="en-US" sz="2000" dirty="0" smtClean="0">
              <a:latin typeface="Helvetica"/>
              <a:cs typeface="Helvetica"/>
            </a:endParaRPr>
          </a:p>
          <a:p>
            <a:endParaRPr lang="en-US" sz="1600" dirty="0">
              <a:latin typeface="Helvetica"/>
              <a:cs typeface="Helvetica"/>
            </a:endParaRPr>
          </a:p>
        </p:txBody>
      </p:sp>
      <p:pic>
        <p:nvPicPr>
          <p:cNvPr id="4" name="Picture 3" descr="website%2015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29" y="3962401"/>
            <a:ext cx="4340009" cy="28956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fac03%20071.jpe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1" y="3973711"/>
            <a:ext cx="4343400" cy="288428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imgres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685800"/>
            <a:ext cx="2857500" cy="28575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457200" y="304800"/>
            <a:ext cx="5181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latin typeface="Helvetica"/>
                <a:cs typeface="Helvetica"/>
              </a:rPr>
              <a:t>Amaranth Community Projects:</a:t>
            </a:r>
          </a:p>
          <a:p>
            <a:pPr algn="ctr"/>
            <a:r>
              <a:rPr lang="en-US" sz="2600" i="1" u="sng" dirty="0" smtClean="0">
                <a:latin typeface="Helvetica"/>
                <a:cs typeface="Helvetica"/>
              </a:rPr>
              <a:t>Mexico and Guatemala </a:t>
            </a:r>
            <a:endParaRPr lang="en-US" sz="2600" i="1" u="sng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21834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International Trade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Exports – $9.2 Billion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>
                <a:latin typeface="Helvetica"/>
                <a:cs typeface="Helvetica"/>
              </a:rPr>
              <a:t>Export partners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US </a:t>
            </a:r>
            <a:r>
              <a:rPr lang="en-US" dirty="0">
                <a:latin typeface="Helvetica"/>
                <a:cs typeface="Helvetica"/>
              </a:rPr>
              <a:t>40.2%, El Salvador 11.1%, Honduras 8%, Mexico 5.5%, Nicaragua 4.7%, Costa Rica 4.3% </a:t>
            </a: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Export Agriculture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12% sugar, 9% coffee, 6% bananas, 3.4% nutmeg*</a:t>
            </a:r>
            <a:endParaRPr lang="en-US" dirty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pPr marL="457200" lvl="1" indent="0">
              <a:buNone/>
            </a:pPr>
            <a:r>
              <a:rPr lang="en-US" dirty="0">
                <a:latin typeface="Helvetica"/>
                <a:cs typeface="Helvetica"/>
              </a:rPr>
              <a:t>	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Imports – $10.6 Billion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Import partners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US 38%, Mexico 11.3%, China 7.4%, El Salvador 4.6% </a:t>
            </a:r>
            <a:endParaRPr lang="en-US" dirty="0" smtClean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Import Agriculture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Corn seed (1.28%) Wheat and </a:t>
            </a:r>
            <a:r>
              <a:rPr lang="en-US" dirty="0" err="1" smtClean="0">
                <a:latin typeface="Helvetica"/>
                <a:cs typeface="Helvetica"/>
              </a:rPr>
              <a:t>Meslin</a:t>
            </a:r>
            <a:r>
              <a:rPr lang="en-US" dirty="0" smtClean="0">
                <a:latin typeface="Helvetica"/>
                <a:cs typeface="Helvetica"/>
              </a:rPr>
              <a:t> (1.07%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105400"/>
            <a:ext cx="1955800" cy="1580286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16983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Quinoa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We consider Quinoa a model to learn from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3048000"/>
            <a:ext cx="3124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Similarities:</a:t>
            </a:r>
          </a:p>
          <a:p>
            <a:r>
              <a:rPr lang="en-US" dirty="0" smtClean="0">
                <a:latin typeface="Helvetica"/>
                <a:cs typeface="Helvetica"/>
              </a:rPr>
              <a:t>Super Grain from South/Central America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Gluten-Free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Both eaten by pre-Columbian indigenousness Peoples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2286000"/>
            <a:ext cx="4926412" cy="408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9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15000"/>
            <a:ext cx="9144000" cy="1143000"/>
          </a:xfrm>
        </p:spPr>
        <p:txBody>
          <a:bodyPr>
            <a:noAutofit/>
          </a:bodyPr>
          <a:lstStyle/>
          <a:p>
            <a:r>
              <a:rPr lang="en-US" sz="5400" b="1" spc="300" dirty="0" smtClean="0">
                <a:latin typeface="Helvetica"/>
                <a:cs typeface="Helvetica"/>
              </a:rPr>
              <a:t>G  U  A  T  E  M  A  L  A</a:t>
            </a:r>
            <a:endParaRPr lang="en-US" sz="5400" b="1" i="1" spc="300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 rot="19671315">
            <a:off x="458033" y="1951581"/>
            <a:ext cx="8001000" cy="2308324"/>
          </a:xfrm>
          <a:prstGeom prst="rect">
            <a:avLst/>
          </a:prstGeom>
          <a:solidFill>
            <a:schemeClr val="accent3">
              <a:alpha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FF0000"/>
                </a:solidFill>
                <a:latin typeface="Helvetica"/>
                <a:cs typeface="Helvetica"/>
              </a:rPr>
              <a:t>2014: </a:t>
            </a:r>
          </a:p>
          <a:p>
            <a:pPr algn="ctr"/>
            <a:r>
              <a:rPr lang="en-US" sz="7200" b="1" dirty="0" smtClean="0">
                <a:solidFill>
                  <a:srgbClr val="FF0000"/>
                </a:solidFill>
                <a:latin typeface="Helvetica"/>
                <a:cs typeface="Helvetica"/>
              </a:rPr>
              <a:t>Team Amaranth</a:t>
            </a:r>
            <a:endParaRPr lang="en-US" sz="7200" b="1" dirty="0">
              <a:solidFill>
                <a:srgbClr val="FF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11928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5000" b="1" dirty="0" smtClean="0"/>
              <a:t>Guatemala</a:t>
            </a:r>
            <a:endParaRPr lang="en-US" sz="39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98637"/>
            <a:ext cx="4572000" cy="45259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Area: </a:t>
            </a:r>
            <a:r>
              <a:rPr lang="en-US" dirty="0" smtClean="0"/>
              <a:t>42, 042 </a:t>
            </a:r>
            <a:r>
              <a:rPr lang="en-US" dirty="0" smtClean="0"/>
              <a:t>sq. </a:t>
            </a:r>
            <a:r>
              <a:rPr lang="en-US" dirty="0" smtClean="0"/>
              <a:t>mi</a:t>
            </a:r>
          </a:p>
          <a:p>
            <a:pPr>
              <a:buNone/>
            </a:pPr>
            <a:r>
              <a:rPr lang="en-US" b="1" dirty="0" smtClean="0"/>
              <a:t>Capital: </a:t>
            </a:r>
            <a:r>
              <a:rPr lang="en-US" dirty="0" smtClean="0"/>
              <a:t>Guatemala City</a:t>
            </a:r>
          </a:p>
          <a:p>
            <a:pPr>
              <a:buNone/>
            </a:pPr>
            <a:r>
              <a:rPr lang="en-US" dirty="0" smtClean="0"/>
              <a:t>	population of 2.5 </a:t>
            </a:r>
            <a:r>
              <a:rPr lang="en-US" dirty="0"/>
              <a:t>M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981200"/>
            <a:ext cx="397707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886200"/>
            <a:ext cx="3124200" cy="2122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-Point Star 5"/>
          <p:cNvSpPr/>
          <p:nvPr/>
        </p:nvSpPr>
        <p:spPr>
          <a:xfrm>
            <a:off x="7543800" y="4724400"/>
            <a:ext cx="228600" cy="2286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413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u="sng" dirty="0" smtClean="0">
                <a:latin typeface="Helvetica"/>
                <a:cs typeface="Helvetica"/>
              </a:rPr>
              <a:t>Guatemala’s Government</a:t>
            </a:r>
            <a:endParaRPr lang="en-US" sz="5000" b="1" u="sng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97826" cy="5105399"/>
          </a:xfrm>
        </p:spPr>
        <p:txBody>
          <a:bodyPr>
            <a:normAutofit fontScale="92500"/>
          </a:bodyPr>
          <a:lstStyle/>
          <a:p>
            <a:pPr marL="280988" indent="-280988"/>
            <a:r>
              <a:rPr lang="en-US" sz="2500" b="1" dirty="0" smtClean="0">
                <a:latin typeface="Helvetica"/>
                <a:cs typeface="Helvetica"/>
              </a:rPr>
              <a:t>1820: </a:t>
            </a:r>
            <a:r>
              <a:rPr lang="en-US" sz="2500" dirty="0" smtClean="0">
                <a:latin typeface="Helvetica"/>
                <a:cs typeface="Helvetica"/>
              </a:rPr>
              <a:t>Independence from Spain</a:t>
            </a:r>
          </a:p>
          <a:p>
            <a:pPr marL="280988" indent="-280988"/>
            <a:r>
              <a:rPr lang="en-US" sz="2500" b="1" dirty="0" smtClean="0">
                <a:latin typeface="Helvetica"/>
                <a:cs typeface="Helvetica"/>
              </a:rPr>
              <a:t>1840: </a:t>
            </a:r>
            <a:r>
              <a:rPr lang="en-US" sz="2500" dirty="0" smtClean="0">
                <a:latin typeface="Helvetica"/>
                <a:cs typeface="Helvetica"/>
              </a:rPr>
              <a:t>Becomes sovereign state</a:t>
            </a:r>
            <a:endParaRPr lang="en-US" dirty="0" smtClean="0">
              <a:latin typeface="Helvetica"/>
              <a:cs typeface="Helvetica"/>
            </a:endParaRPr>
          </a:p>
          <a:p>
            <a:pPr marL="0" lvl="1">
              <a:buFont typeface="Arial" pitchFamily="34" charset="0"/>
              <a:buChar char="•"/>
            </a:pPr>
            <a:r>
              <a:rPr lang="en-US" sz="2500" b="1" dirty="0" smtClean="0">
                <a:latin typeface="Helvetica"/>
                <a:cs typeface="Helvetica"/>
              </a:rPr>
              <a:t>1944-1954: </a:t>
            </a:r>
            <a:r>
              <a:rPr lang="en-US" sz="2500" dirty="0" smtClean="0">
                <a:latin typeface="Helvetica"/>
                <a:cs typeface="Helvetica"/>
              </a:rPr>
              <a:t>Social- democratic reform</a:t>
            </a:r>
          </a:p>
          <a:p>
            <a:pPr marL="0" lvl="1">
              <a:buFont typeface="Arial" pitchFamily="34" charset="0"/>
              <a:buChar char="•"/>
            </a:pPr>
            <a:r>
              <a:rPr lang="en-US" sz="2500" b="1" dirty="0" smtClean="0">
                <a:latin typeface="Helvetica"/>
                <a:cs typeface="Helvetica"/>
              </a:rPr>
              <a:t>1960-1996: </a:t>
            </a:r>
            <a:r>
              <a:rPr lang="en-US" sz="2500" dirty="0" smtClean="0">
                <a:latin typeface="Helvetica"/>
                <a:cs typeface="Helvetica"/>
              </a:rPr>
              <a:t>Civil War</a:t>
            </a:r>
          </a:p>
          <a:p>
            <a:pPr marL="0" lvl="1">
              <a:buFont typeface="Arial" pitchFamily="34" charset="0"/>
              <a:buChar char="•"/>
            </a:pPr>
            <a:r>
              <a:rPr lang="en-US" sz="2500" b="1" dirty="0" smtClean="0">
                <a:latin typeface="Helvetica"/>
                <a:cs typeface="Helvetica"/>
              </a:rPr>
              <a:t>1996-current: </a:t>
            </a:r>
            <a:r>
              <a:rPr lang="en-US" sz="2500" dirty="0" smtClean="0">
                <a:latin typeface="Helvetica"/>
                <a:cs typeface="Helvetica"/>
              </a:rPr>
              <a:t>Democratic government</a:t>
            </a:r>
          </a:p>
          <a:p>
            <a:pPr marL="857250" lvl="3">
              <a:buFont typeface="Arial" pitchFamily="34" charset="0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President, congress, supreme court</a:t>
            </a:r>
          </a:p>
          <a:p>
            <a:pPr marL="857250" lvl="3">
              <a:buFont typeface="Arial" pitchFamily="34" charset="0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Current Issues </a:t>
            </a:r>
          </a:p>
          <a:p>
            <a:pPr marL="1314450" lvl="4">
              <a:buFont typeface="Arial" pitchFamily="34" charset="0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Poverty</a:t>
            </a:r>
          </a:p>
          <a:p>
            <a:pPr marL="1314450" lvl="4">
              <a:buFont typeface="Arial" pitchFamily="34" charset="0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Inequality</a:t>
            </a:r>
          </a:p>
          <a:p>
            <a:pPr marL="1314450" lvl="4">
              <a:buFont typeface="Arial" pitchFamily="34" charset="0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Crime and Drug Trade</a:t>
            </a:r>
          </a:p>
          <a:p>
            <a:pPr marL="857250" lvl="3">
              <a:buFont typeface="Arial" pitchFamily="34" charset="0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marL="0" lvl="1">
              <a:buNone/>
            </a:pPr>
            <a:endParaRPr lang="en-US" sz="2000" dirty="0" smtClean="0">
              <a:latin typeface="Helvetica"/>
              <a:cs typeface="Helvetica"/>
            </a:endParaRPr>
          </a:p>
          <a:p>
            <a:pPr marL="400050" lvl="2">
              <a:buFont typeface="Arial" pitchFamily="34" charset="0"/>
              <a:buChar char="•"/>
            </a:pPr>
            <a:endParaRPr lang="en-US" sz="1700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567" y="4722976"/>
            <a:ext cx="3001690" cy="12359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 l="3846" r="9615"/>
          <a:stretch>
            <a:fillRect/>
          </a:stretch>
        </p:blipFill>
        <p:spPr bwMode="auto">
          <a:xfrm>
            <a:off x="5898567" y="1578825"/>
            <a:ext cx="2993297" cy="259733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44722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1050147"/>
            <a:ext cx="8384544" cy="411510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1952 – Agrarian Reform redistributes land</a:t>
            </a:r>
          </a:p>
          <a:p>
            <a:r>
              <a:rPr lang="en-US" dirty="0" smtClean="0">
                <a:latin typeface="Helvetica"/>
                <a:cs typeface="Helvetica"/>
              </a:rPr>
              <a:t>1954 – President </a:t>
            </a:r>
            <a:r>
              <a:rPr lang="en-US" dirty="0" err="1" smtClean="0">
                <a:latin typeface="Helvetica"/>
                <a:cs typeface="Helvetica"/>
              </a:rPr>
              <a:t>Jacobo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Árbenz</a:t>
            </a:r>
            <a:r>
              <a:rPr lang="en-US" dirty="0" smtClean="0">
                <a:latin typeface="Helvetica"/>
                <a:cs typeface="Helvetica"/>
              </a:rPr>
              <a:t> </a:t>
            </a:r>
            <a:r>
              <a:rPr lang="en-US" dirty="0" err="1" smtClean="0">
                <a:latin typeface="Helvetica"/>
                <a:cs typeface="Helvetica"/>
              </a:rPr>
              <a:t>Guzmán</a:t>
            </a:r>
            <a:r>
              <a:rPr lang="en-US" dirty="0" smtClean="0">
                <a:latin typeface="Helvetica"/>
                <a:cs typeface="Helvetica"/>
              </a:rPr>
              <a:t> is overthrown; Castillo </a:t>
            </a:r>
            <a:r>
              <a:rPr lang="en-US" dirty="0" err="1" smtClean="0">
                <a:latin typeface="Helvetica"/>
                <a:cs typeface="Helvetica"/>
              </a:rPr>
              <a:t>Armas</a:t>
            </a:r>
            <a:r>
              <a:rPr lang="en-US" dirty="0" smtClean="0">
                <a:latin typeface="Helvetica"/>
                <a:cs typeface="Helvetica"/>
              </a:rPr>
              <a:t> institutes military regime and reverses land reform</a:t>
            </a:r>
          </a:p>
          <a:p>
            <a:r>
              <a:rPr lang="en-US" dirty="0" smtClean="0">
                <a:latin typeface="Helvetica"/>
                <a:cs typeface="Helvetica"/>
              </a:rPr>
              <a:t>1960-1996 Civil War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Estimated 200,000 died including 40-50,000 missing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Government forces massacred entire peasant communities and guerilla sympathizers</a:t>
            </a:r>
          </a:p>
          <a:p>
            <a:pPr marL="342900" lvl="1" indent="-342900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1996 – Peace Accords are signed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l="1852" t="4000" r="1852" b="14769"/>
          <a:stretch>
            <a:fillRect/>
          </a:stretch>
        </p:blipFill>
        <p:spPr bwMode="auto">
          <a:xfrm>
            <a:off x="5867400" y="4724401"/>
            <a:ext cx="3362034" cy="213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85800" y="-228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0" b="1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elvetica"/>
                <a:ea typeface="+mj-ea"/>
                <a:cs typeface="Helvetica"/>
              </a:rPr>
              <a:t>Civil War</a:t>
            </a:r>
            <a:endParaRPr kumimoji="0" lang="en-US" sz="50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Helvetica"/>
              <a:ea typeface="+mj-ea"/>
              <a:cs typeface="Helvetica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 l="6571" r="20285"/>
          <a:stretch>
            <a:fillRect/>
          </a:stretch>
        </p:blipFill>
        <p:spPr bwMode="auto">
          <a:xfrm>
            <a:off x="1612027" y="5067563"/>
            <a:ext cx="1915304" cy="1795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8724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0000"/>
                </a:solidFill>
                <a:latin typeface="Helvetica"/>
                <a:cs typeface="Helvetica"/>
              </a:rPr>
              <a:t>CRS Guatemala Title II Food Program</a:t>
            </a:r>
            <a:endParaRPr lang="en-US" sz="3200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144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The Food for Peace Act accounts for 50-90% of total annual international food aid spending from U.S.</a:t>
            </a:r>
          </a:p>
          <a:p>
            <a:r>
              <a:rPr lang="en-US" dirty="0" smtClean="0">
                <a:latin typeface="Helvetica"/>
                <a:cs typeface="Helvetica"/>
              </a:rPr>
              <a:t>In FY 2012, $1.466 billion in Title II was appropriated by Congress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(Avg. $2.2 billion/yr 2002-2011)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Primarily is through the donation of agricultural commodities</a:t>
            </a:r>
          </a:p>
          <a:p>
            <a:r>
              <a:rPr lang="en-US" dirty="0" smtClean="0">
                <a:latin typeface="Helvetica"/>
                <a:cs typeface="Helvetica"/>
              </a:rPr>
              <a:t>“Safe box” (nonemergency, development) funding was set at $400 million for FY 2013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This is where the funds for CRS’ 6-year program come from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A portion of these funds are provided through monetization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Can be cut into if 3 criteria is met in the case of a food emergency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Picture 3" descr="Screen shot 2014-01-28 at 7.44.4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066800"/>
            <a:ext cx="2095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260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San Marcos, Guatemala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52600"/>
            <a:ext cx="4495800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Helvetica"/>
                <a:cs typeface="Helvetica"/>
              </a:rPr>
              <a:t>Poverty</a:t>
            </a:r>
          </a:p>
          <a:p>
            <a:pPr lvl="1"/>
            <a:r>
              <a:rPr lang="en-US" sz="2400" dirty="0" smtClean="0">
                <a:latin typeface="Helvetica"/>
                <a:cs typeface="Helvetica"/>
              </a:rPr>
              <a:t>70.3% poverty</a:t>
            </a:r>
          </a:p>
          <a:p>
            <a:pPr lvl="1"/>
            <a:r>
              <a:rPr lang="en-US" sz="2400" dirty="0" smtClean="0">
                <a:latin typeface="Helvetica"/>
                <a:cs typeface="Helvetica"/>
              </a:rPr>
              <a:t>14.9% extreme poverty</a:t>
            </a:r>
          </a:p>
          <a:p>
            <a:r>
              <a:rPr lang="en-US" sz="2800" dirty="0" smtClean="0">
                <a:latin typeface="Helvetica"/>
                <a:cs typeface="Helvetica"/>
              </a:rPr>
              <a:t>In 2012 was hit </a:t>
            </a:r>
            <a:r>
              <a:rPr lang="en-US" sz="2800" dirty="0">
                <a:latin typeface="Helvetica"/>
                <a:cs typeface="Helvetica"/>
              </a:rPr>
              <a:t>b</a:t>
            </a:r>
            <a:r>
              <a:rPr lang="en-US" sz="2800" dirty="0" smtClean="0">
                <a:latin typeface="Helvetica"/>
                <a:cs typeface="Helvetica"/>
              </a:rPr>
              <a:t>y </a:t>
            </a:r>
          </a:p>
          <a:p>
            <a:r>
              <a:rPr lang="en-US" sz="2800" dirty="0" smtClean="0">
                <a:latin typeface="Helvetica"/>
                <a:cs typeface="Helvetica"/>
              </a:rPr>
              <a:t>7.4 M earthquake</a:t>
            </a:r>
            <a:endParaRPr lang="en-US" sz="2800" dirty="0">
              <a:latin typeface="Helvetica"/>
              <a:cs typeface="Helvetica"/>
            </a:endParaRPr>
          </a:p>
          <a:p>
            <a:r>
              <a:rPr lang="en-US" sz="2800" dirty="0" smtClean="0">
                <a:latin typeface="Helvetica"/>
                <a:cs typeface="Helvetica"/>
              </a:rPr>
              <a:t>Suffered severe sanitation/property crisis</a:t>
            </a:r>
          </a:p>
        </p:txBody>
      </p:sp>
      <p:pic>
        <p:nvPicPr>
          <p:cNvPr id="4" name="Picture 3" descr="ur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00200"/>
            <a:ext cx="4299204" cy="47244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01419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4894"/>
          <a:stretch/>
        </p:blipFill>
        <p:spPr>
          <a:xfrm>
            <a:off x="0" y="-1"/>
            <a:ext cx="9144000" cy="68548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BFBFBF">
              <a:alpha val="71000"/>
            </a:srgbClr>
          </a:solidFill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Scope of Work - Amaranth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rgbClr val="BFBFBF">
              <a:alpha val="71000"/>
            </a:srgbClr>
          </a:solidFill>
        </p:spPr>
        <p:txBody>
          <a:bodyPr>
            <a:normAutofit fontScale="62500" lnSpcReduction="2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Investigative goals</a:t>
            </a:r>
          </a:p>
          <a:p>
            <a:pPr lvl="1"/>
            <a:r>
              <a:rPr lang="en-US" sz="2300" dirty="0" smtClean="0">
                <a:latin typeface="Helvetica"/>
                <a:cs typeface="Helvetica"/>
              </a:rPr>
              <a:t>General</a:t>
            </a:r>
          </a:p>
          <a:p>
            <a:pPr lvl="2"/>
            <a:r>
              <a:rPr lang="en-US" sz="2300" dirty="0" smtClean="0">
                <a:latin typeface="Helvetica"/>
                <a:cs typeface="Helvetica"/>
              </a:rPr>
              <a:t>Value chain: local, national, and international</a:t>
            </a:r>
            <a:endParaRPr lang="en-US" sz="2300" dirty="0">
              <a:latin typeface="Helvetica"/>
              <a:cs typeface="Helvetica"/>
            </a:endParaRPr>
          </a:p>
          <a:p>
            <a:pPr lvl="1"/>
            <a:r>
              <a:rPr lang="en-US" sz="2300" dirty="0" smtClean="0">
                <a:latin typeface="Helvetica"/>
                <a:cs typeface="Helvetica"/>
              </a:rPr>
              <a:t>Local Consumption/Markets</a:t>
            </a:r>
          </a:p>
          <a:p>
            <a:pPr lvl="2"/>
            <a:r>
              <a:rPr lang="en-US" sz="2300" dirty="0" smtClean="0">
                <a:latin typeface="Helvetica"/>
                <a:cs typeface="Helvetica"/>
              </a:rPr>
              <a:t>Local cultural acceptance</a:t>
            </a:r>
          </a:p>
          <a:p>
            <a:pPr lvl="2"/>
            <a:r>
              <a:rPr lang="en-US" sz="2300" dirty="0" smtClean="0">
                <a:latin typeface="Helvetica"/>
                <a:cs typeface="Helvetica"/>
              </a:rPr>
              <a:t>Current consumption</a:t>
            </a:r>
          </a:p>
          <a:p>
            <a:pPr lvl="2"/>
            <a:r>
              <a:rPr lang="en-US" sz="2300" dirty="0">
                <a:latin typeface="Helvetica"/>
                <a:cs typeface="Helvetica"/>
              </a:rPr>
              <a:t>Cost-benefit analysis of amaranth production for individual </a:t>
            </a:r>
            <a:r>
              <a:rPr lang="en-US" sz="2300" dirty="0" smtClean="0">
                <a:latin typeface="Helvetica"/>
                <a:cs typeface="Helvetica"/>
              </a:rPr>
              <a:t>producer</a:t>
            </a:r>
          </a:p>
          <a:p>
            <a:pPr lvl="1"/>
            <a:r>
              <a:rPr lang="en-US" sz="2300" dirty="0" smtClean="0">
                <a:latin typeface="Helvetica"/>
                <a:cs typeface="Helvetica"/>
              </a:rPr>
              <a:t>National/International Sales</a:t>
            </a:r>
          </a:p>
          <a:p>
            <a:pPr lvl="2"/>
            <a:r>
              <a:rPr lang="en-US" sz="2300" dirty="0" smtClean="0">
                <a:latin typeface="Helvetica"/>
                <a:cs typeface="Helvetica"/>
              </a:rPr>
              <a:t>Required supply to satisfy market demand</a:t>
            </a:r>
          </a:p>
          <a:p>
            <a:pPr lvl="2"/>
            <a:r>
              <a:rPr lang="en-US" sz="2300" dirty="0" smtClean="0">
                <a:latin typeface="Helvetica"/>
                <a:cs typeface="Helvetica"/>
              </a:rPr>
              <a:t>Post</a:t>
            </a:r>
            <a:r>
              <a:rPr lang="en-US" sz="2300" dirty="0">
                <a:latin typeface="Helvetica"/>
                <a:cs typeface="Helvetica"/>
              </a:rPr>
              <a:t>-harvest processing </a:t>
            </a:r>
            <a:endParaRPr lang="en-US" sz="2300" dirty="0" smtClean="0">
              <a:latin typeface="Helvetica"/>
              <a:cs typeface="Helvetica"/>
            </a:endParaRPr>
          </a:p>
          <a:p>
            <a:pPr lvl="2"/>
            <a:r>
              <a:rPr lang="en-US" sz="2300" dirty="0" smtClean="0">
                <a:latin typeface="Helvetica"/>
                <a:cs typeface="Helvetica"/>
              </a:rPr>
              <a:t>Health </a:t>
            </a:r>
            <a:r>
              <a:rPr lang="en-US" sz="2300" dirty="0">
                <a:latin typeface="Helvetica"/>
                <a:cs typeface="Helvetica"/>
              </a:rPr>
              <a:t>and safety standards </a:t>
            </a:r>
            <a:r>
              <a:rPr lang="en-US" sz="2300" dirty="0" smtClean="0">
                <a:latin typeface="Helvetica"/>
                <a:cs typeface="Helvetica"/>
              </a:rPr>
              <a:t>Identify </a:t>
            </a:r>
            <a:r>
              <a:rPr lang="en-US" sz="2300" dirty="0">
                <a:latin typeface="Helvetica"/>
                <a:cs typeface="Helvetica"/>
              </a:rPr>
              <a:t>potential obstacles and/or restrictions for small producers looking to enter the amaranth </a:t>
            </a:r>
            <a:r>
              <a:rPr lang="en-US" sz="2300" dirty="0" smtClean="0">
                <a:latin typeface="Helvetica"/>
                <a:cs typeface="Helvetica"/>
              </a:rPr>
              <a:t>market</a:t>
            </a:r>
          </a:p>
          <a:p>
            <a:pPr lvl="2"/>
            <a:r>
              <a:rPr lang="en-US" sz="2300" dirty="0" smtClean="0">
                <a:latin typeface="Helvetica"/>
                <a:cs typeface="Helvetica"/>
              </a:rPr>
              <a:t>Partnership with multinational food corporation to develop healthy amaranth snacks</a:t>
            </a:r>
            <a:endParaRPr lang="en-US" sz="2300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Deliverables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>
                <a:latin typeface="Helvetica"/>
                <a:cs typeface="Helvetica"/>
              </a:rPr>
              <a:t>Business </a:t>
            </a:r>
            <a:r>
              <a:rPr lang="en-US" sz="2600" dirty="0">
                <a:latin typeface="Helvetica"/>
                <a:cs typeface="Helvetica"/>
              </a:rPr>
              <a:t>plan for a small producer and producer </a:t>
            </a:r>
            <a:r>
              <a:rPr lang="en-US" sz="2600" dirty="0" smtClean="0">
                <a:latin typeface="Helvetica"/>
                <a:cs typeface="Helvetica"/>
              </a:rPr>
              <a:t>organization for national sales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600" dirty="0" smtClean="0">
                <a:latin typeface="Helvetica"/>
                <a:cs typeface="Helvetica"/>
              </a:rPr>
              <a:t>Characterize the current </a:t>
            </a:r>
            <a:r>
              <a:rPr lang="en-US" sz="2600" dirty="0">
                <a:latin typeface="Helvetica"/>
                <a:cs typeface="Helvetica"/>
              </a:rPr>
              <a:t>state of the amaranth market in Guatemala </a:t>
            </a:r>
            <a:r>
              <a:rPr lang="en-US" sz="2600" dirty="0" smtClean="0">
                <a:latin typeface="Helvetica"/>
                <a:cs typeface="Helvetica"/>
              </a:rPr>
              <a:t>including growth potential and marketing recommendations</a:t>
            </a:r>
            <a:endParaRPr lang="en-US" sz="2600" dirty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86190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33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75000"/>
              <a:alpha val="80000"/>
            </a:schemeClr>
          </a:solidFill>
        </p:spPr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Guatemala Agriculture (Corn)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  <a:solidFill>
            <a:schemeClr val="bg1">
              <a:lumMod val="75000"/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sz="2800" dirty="0" smtClean="0">
                <a:latin typeface="Helvetica"/>
                <a:cs typeface="Helvetica"/>
              </a:rPr>
              <a:t>Corn is the primary staple crop (beans #2)</a:t>
            </a:r>
          </a:p>
          <a:p>
            <a:pPr lvl="1"/>
            <a:r>
              <a:rPr lang="en-US" sz="2400" i="1" dirty="0" smtClean="0">
                <a:latin typeface="Helvetica"/>
                <a:cs typeface="Helvetica"/>
              </a:rPr>
              <a:t>Maize</a:t>
            </a:r>
            <a:r>
              <a:rPr lang="en-US" sz="2400" dirty="0" smtClean="0">
                <a:latin typeface="Helvetica"/>
                <a:cs typeface="Helvetica"/>
              </a:rPr>
              <a:t> (non-sweet corn) and </a:t>
            </a:r>
            <a:r>
              <a:rPr lang="en-US" sz="2400" i="1" dirty="0" err="1" smtClean="0">
                <a:latin typeface="Helvetica"/>
                <a:cs typeface="Helvetica"/>
              </a:rPr>
              <a:t>elote</a:t>
            </a:r>
            <a:r>
              <a:rPr lang="en-US" sz="2400" dirty="0" smtClean="0">
                <a:latin typeface="Helvetica"/>
                <a:cs typeface="Helvetica"/>
              </a:rPr>
              <a:t> (sweet corn)</a:t>
            </a:r>
          </a:p>
          <a:p>
            <a:pPr lvl="1"/>
            <a:r>
              <a:rPr lang="en-US" sz="2400" dirty="0" smtClean="0">
                <a:latin typeface="Helvetica"/>
                <a:cs typeface="Helvetica"/>
              </a:rPr>
              <a:t>C4 crop: drought tolerance </a:t>
            </a:r>
          </a:p>
          <a:p>
            <a:pPr lvl="1"/>
            <a:r>
              <a:rPr lang="en-US" sz="2400" dirty="0" smtClean="0">
                <a:latin typeface="Helvetica"/>
                <a:cs typeface="Helvetica"/>
              </a:rPr>
              <a:t>Low labor, no sophisticated processing required</a:t>
            </a:r>
          </a:p>
          <a:p>
            <a:pPr lvl="1"/>
            <a:r>
              <a:rPr lang="en-US" sz="2400" dirty="0" smtClean="0">
                <a:latin typeface="Helvetica"/>
                <a:cs typeface="Helvetica"/>
              </a:rPr>
              <a:t>80-90% of production is consumed locally ⇒ want to connect to markets</a:t>
            </a:r>
          </a:p>
          <a:p>
            <a:r>
              <a:rPr lang="en-US" dirty="0" smtClean="0">
                <a:latin typeface="Helvetica"/>
                <a:cs typeface="Helvetica"/>
              </a:rPr>
              <a:t>Small rented plots </a:t>
            </a:r>
          </a:p>
          <a:p>
            <a:r>
              <a:rPr lang="en-US" sz="2800" dirty="0" smtClean="0">
                <a:latin typeface="Helvetica"/>
                <a:cs typeface="Helvetica"/>
              </a:rPr>
              <a:t>Amaranth was outlawed by </a:t>
            </a:r>
            <a:r>
              <a:rPr lang="en-US" sz="2800" i="1" dirty="0" smtClean="0">
                <a:latin typeface="Helvetica"/>
                <a:cs typeface="Helvetica"/>
              </a:rPr>
              <a:t>conquistadores</a:t>
            </a:r>
            <a:r>
              <a:rPr lang="en-US" sz="2800" dirty="0" smtClean="0">
                <a:latin typeface="Helvetica"/>
                <a:cs typeface="Helvetica"/>
              </a:rPr>
              <a:t> in an effort to convert natives to Christianity ⇒ replaced with corn and other </a:t>
            </a:r>
            <a:r>
              <a:rPr lang="en-US" sz="2800" dirty="0" smtClean="0">
                <a:latin typeface="Helvetica"/>
                <a:cs typeface="Helvetica"/>
              </a:rPr>
              <a:t>crops</a:t>
            </a:r>
            <a:endParaRPr lang="en-US" dirty="0" smtClean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86190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904</Words>
  <Application>Microsoft Macintosh PowerPoint</Application>
  <PresentationFormat>On-screen Show (4:3)</PresentationFormat>
  <Paragraphs>127</Paragraphs>
  <Slides>13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G  U  A  T  E  M  A  L  A</vt:lpstr>
      <vt:lpstr>G  U  A  T  E  M  A  L  A</vt:lpstr>
      <vt:lpstr>Guatemala</vt:lpstr>
      <vt:lpstr>Guatemala’s Government</vt:lpstr>
      <vt:lpstr>PowerPoint Presentation</vt:lpstr>
      <vt:lpstr>CRS Guatemala Title II Food Program</vt:lpstr>
      <vt:lpstr>San Marcos, Guatemala</vt:lpstr>
      <vt:lpstr>Scope of Work - Amaranth</vt:lpstr>
      <vt:lpstr>Guatemala Agriculture (Corn)</vt:lpstr>
      <vt:lpstr>PowerPoint Presentation</vt:lpstr>
      <vt:lpstr> </vt:lpstr>
      <vt:lpstr>International Trade</vt:lpstr>
      <vt:lpstr>Quinoa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Guatemala’s History</dc:title>
  <dc:creator>Karla</dc:creator>
  <cp:lastModifiedBy>Matthew Kudija</cp:lastModifiedBy>
  <cp:revision>72</cp:revision>
  <dcterms:created xsi:type="dcterms:W3CDTF">2012-01-23T22:47:07Z</dcterms:created>
  <dcterms:modified xsi:type="dcterms:W3CDTF">2014-01-30T23:07:54Z</dcterms:modified>
</cp:coreProperties>
</file>